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341" r:id="rId2"/>
    <p:sldId id="363" r:id="rId3"/>
    <p:sldId id="396" r:id="rId4"/>
    <p:sldId id="392" r:id="rId5"/>
    <p:sldId id="398" r:id="rId6"/>
    <p:sldId id="395" r:id="rId7"/>
    <p:sldId id="399" r:id="rId8"/>
    <p:sldId id="400" r:id="rId9"/>
    <p:sldId id="393" r:id="rId10"/>
    <p:sldId id="401" r:id="rId11"/>
    <p:sldId id="402" r:id="rId12"/>
    <p:sldId id="403" r:id="rId13"/>
    <p:sldId id="404" r:id="rId14"/>
    <p:sldId id="405" r:id="rId15"/>
    <p:sldId id="300" r:id="rId16"/>
  </p:sldIdLst>
  <p:sldSz cx="9144000" cy="6858000" type="screen4x3"/>
  <p:notesSz cx="6805613" cy="9939338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1pPr>
    <a:lvl2pPr marL="455613" indent="-55563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2813" indent="-111125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0013" indent="-168275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7213" indent="-22383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</p:showPr>
  <p:clrMru>
    <a:srgbClr val="177284"/>
    <a:srgbClr val="008C9A"/>
    <a:srgbClr val="008B9A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344" autoAdjust="0"/>
    <p:restoredTop sz="94724" autoAdjust="0"/>
  </p:normalViewPr>
  <p:slideViewPr>
    <p:cSldViewPr snapToObjects="1">
      <p:cViewPr>
        <p:scale>
          <a:sx n="90" d="100"/>
          <a:sy n="90" d="100"/>
        </p:scale>
        <p:origin x="-109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-1992" y="-84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445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4F8E695C-2B30-4D29-8A41-A48291946DA0}" type="datetimeFigureOut">
              <a:rPr lang="ru-RU"/>
              <a:pPr>
                <a:defRPr/>
              </a:pPr>
              <a:t>20.07.2016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445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EA20C5F1-4E87-4559-8A2B-2896428479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445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11F8FB66-D853-4315-8667-0A40FB09E922}" type="datetimeFigureOut">
              <a:rPr lang="ru-RU"/>
              <a:pPr>
                <a:defRPr/>
              </a:pPr>
              <a:t>20.07.2016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1039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445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7F0C2F5C-63E4-4651-BEE0-86D60ADABDE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00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01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173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17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04136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963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791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6618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317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/>
            <a:fld id="{ABC7A60D-F90C-47BE-A817-C91150E07641}" type="slidenum">
              <a:rPr lang="ru-RU" smtClean="0"/>
              <a:pPr defTabSz="455613"/>
              <a:t>1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7/20/2016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1121162" y="6113463"/>
            <a:ext cx="1475525" cy="3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65" tIns="40083" rIns="80165" bIns="40083">
            <a:spAutoFit/>
          </a:bodyPr>
          <a:lstStyle/>
          <a:p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Москва</a:t>
            </a:r>
            <a:r>
              <a:rPr lang="ru-RU" sz="1600" b="1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, 201</a:t>
            </a:r>
            <a:r>
              <a:rPr lang="en-US" sz="1600" b="1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6</a:t>
            </a:r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г</a:t>
            </a:r>
            <a:r>
              <a:rPr lang="ru-RU" sz="1600" b="1" dirty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0" y="2562734"/>
            <a:ext cx="9144000" cy="1250500"/>
          </a:xfrm>
          <a:prstGeom prst="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INDOOR</a:t>
            </a:r>
          </a:p>
          <a:p>
            <a:endParaRPr lang="en-US" sz="2000" dirty="0" smtClean="0">
              <a:solidFill>
                <a:schemeClr val="bg1"/>
              </a:solidFill>
              <a:latin typeface="+mn-lt"/>
              <a:cs typeface="Tahoma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n-lt"/>
              <a:cs typeface="Tahoma" pitchFamily="34" charset="0"/>
            </a:endParaRPr>
          </a:p>
        </p:txBody>
      </p:sp>
      <p:pic>
        <p:nvPicPr>
          <p:cNvPr id="8" name="Рисунок 7" descr="рп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643834" y="2757097"/>
            <a:ext cx="1500166" cy="529027"/>
          </a:xfrm>
          <a:prstGeom prst="rect">
            <a:avLst/>
          </a:prstGeom>
          <a:effectLst/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cs typeface="Tahoma" pitchFamily="34" charset="0"/>
              </a:rPr>
              <a:t>Реклама в местах отдыха</a:t>
            </a:r>
          </a:p>
        </p:txBody>
      </p:sp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10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8" y="1534762"/>
          <a:ext cx="7858149" cy="3209940"/>
        </p:xfrm>
        <a:graphic>
          <a:graphicData uri="http://schemas.openxmlformats.org/drawingml/2006/table">
            <a:tbl>
              <a:tblPr/>
              <a:tblGrid>
                <a:gridCol w="654401"/>
                <a:gridCol w="2314157"/>
                <a:gridCol w="2090207"/>
                <a:gridCol w="2799384"/>
              </a:tblGrid>
              <a:tr h="104747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 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1095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Щиты</a:t>
                      </a:r>
                      <a:r>
                        <a:rPr lang="ru-RU" sz="1400" b="1" baseline="0" dirty="0" smtClean="0">
                          <a:latin typeface="+mn-lt"/>
                        </a:rPr>
                        <a:t> на территории яхт-клубов, вертолетных площадок, конных клубов, </a:t>
                      </a:r>
                      <a:r>
                        <a:rPr lang="ru-RU" sz="1400" b="1" baseline="0" dirty="0" err="1" smtClean="0">
                          <a:latin typeface="+mn-lt"/>
                        </a:rPr>
                        <a:t>котеджных</a:t>
                      </a:r>
                      <a:r>
                        <a:rPr lang="ru-RU" sz="1400" b="1" baseline="0" dirty="0" smtClean="0">
                          <a:latin typeface="+mn-lt"/>
                        </a:rPr>
                        <a:t> поселков, горнолыжных курортов Москвы/МО  и пр. 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От 100 000 руб./ месяц/шт.</a:t>
                      </a: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Щиты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3х6 м расположены на парковках и на территориях объектов.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  <a:tr h="8823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smtClean="0">
                          <a:latin typeface="+mn-lt"/>
                        </a:rPr>
                        <a:t>Баннеры на заборах/зданиях объектов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+mn-lt"/>
                        </a:rPr>
                        <a:t>От 200 000 руб./месяц/шт.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 smtClean="0">
                          <a:latin typeface="+mn-lt"/>
                        </a:rPr>
                        <a:t>Баннеры на заборах/зданиях объектов разного типа и размера</a:t>
                      </a:r>
                    </a:p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ресторанах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11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96913" y="3546463"/>
            <a:ext cx="82867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Популярное место отдыха элитной аудитории — рестораны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премиум-класса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. Высокая кухня, особая атмосфера, изысканный интерьер способствуют уединению не только с самим собой и близкими, но и с информацией вокруг. Именно поэтому реклама в ресторанах оказывает глубокое влияние на потенциального клиента.</a:t>
            </a:r>
          </a:p>
          <a:p>
            <a:endParaRPr lang="ru-RU" sz="1200" dirty="0" smtClean="0"/>
          </a:p>
          <a:p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Видеопанели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, установленные в ресторанах А. Новикова, В.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Кострикина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 и др.  позволяют ненавязчиво воздействовать на потребителя, мотивируя посредством визуализации и эмоциональной передачи информации.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3" y="1428736"/>
            <a:ext cx="2286016" cy="172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0323" y="1428736"/>
            <a:ext cx="2343354" cy="172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Рисунок 12" descr="Фото Autolehman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6736" y="1428736"/>
            <a:ext cx="2359815" cy="1729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92149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ресторанах</a:t>
            </a:r>
          </a:p>
        </p:txBody>
      </p:sp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12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8" y="1534762"/>
          <a:ext cx="7858149" cy="2680056"/>
        </p:xfrm>
        <a:graphic>
          <a:graphicData uri="http://schemas.openxmlformats.org/drawingml/2006/table">
            <a:tbl>
              <a:tblPr/>
              <a:tblGrid>
                <a:gridCol w="654401"/>
                <a:gridCol w="2314157"/>
                <a:gridCol w="2090207"/>
                <a:gridCol w="2799384"/>
              </a:tblGrid>
              <a:tr h="130989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 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13701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Размещение</a:t>
                      </a:r>
                      <a:r>
                        <a:rPr lang="ru-RU" sz="1400" b="1" baseline="0" dirty="0" smtClean="0">
                          <a:latin typeface="+mn-lt"/>
                        </a:rPr>
                        <a:t> ролика 30 сек. в 192 заведениях по Москве (625 экранов) 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От 450 000 руб./ месяц</a:t>
                      </a:r>
                    </a:p>
                    <a:p>
                      <a:pPr algn="ctr"/>
                      <a:r>
                        <a:rPr lang="ru-RU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*Стоимость указана без учета изготовления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ролика</a:t>
                      </a:r>
                      <a:endParaRPr lang="ru-RU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Экраны 42 дюйма и более установлены на уровне глаз сидящей аудитории ресторанов, можно выбирать разную частоту показов ролика.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642910" y="3643314"/>
            <a:ext cx="828675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Преимущества  рекламы на заправках заключаются в сфокусированной целевой аудитории (владельцы автомобилей и пассажиры, обеспеченные клиенты), длительном рекламном контакте, возможностью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таргетирования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размещения рекламы по улицам, районам, округам, трассам.</a:t>
            </a:r>
          </a:p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Рекламные кампании на АЗС работают не только для компаний автомобильного сектора (производство автомобилей, автосервисы, шины), но и широкого круга компаний, в том числе товаров народного потребления, ресторанов, банков, туристических компаний, мобильных операторов, недвижимости.</a:t>
            </a:r>
          </a:p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Основной аудиторией АЗС в Московском регионе являются мужчины в возрасте от 18 до 65 лет, с уровнем дохода средний и выше среднего, в меньшей степени клиентами АЗС являются женщины – порядка 20%, но с более высоким уровнем дохода: выше среднего и высоким.</a:t>
            </a:r>
          </a:p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Характеристиками данной группы потребителей является высокий уровень платежеспособности, открытость к инновациям, новым товарным группам, высокая требовательность к уровню сервиса, заинтересованность в экономии собственного времени.</a:t>
            </a:r>
          </a:p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Доступные форматы размещения: экраны у касс,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сити-форматы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распространение полиграфии  </a:t>
            </a: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 algn="ctr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Реклама на АЗС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13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>
            <a:lum bright="20000"/>
          </a:blip>
          <a:srcRect/>
          <a:stretch>
            <a:fillRect/>
          </a:stretch>
        </p:blipFill>
        <p:spPr bwMode="auto">
          <a:xfrm>
            <a:off x="692151" y="1393017"/>
            <a:ext cx="1450957" cy="208506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lum bright="20000" contrast="10000"/>
          </a:blip>
          <a:srcRect/>
          <a:stretch>
            <a:fillRect/>
          </a:stretch>
        </p:blipFill>
        <p:spPr bwMode="auto">
          <a:xfrm>
            <a:off x="4429124" y="1437288"/>
            <a:ext cx="2587748" cy="192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lum bright="10000" contrast="20000"/>
          </a:blip>
          <a:srcRect/>
          <a:stretch>
            <a:fillRect/>
          </a:stretch>
        </p:blipFill>
        <p:spPr bwMode="auto">
          <a:xfrm>
            <a:off x="7072330" y="1393017"/>
            <a:ext cx="1466110" cy="208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lum bright="20000" contrast="20000"/>
          </a:blip>
          <a:srcRect/>
          <a:stretch>
            <a:fillRect/>
          </a:stretch>
        </p:blipFill>
        <p:spPr bwMode="auto">
          <a:xfrm>
            <a:off x="2211821" y="1437288"/>
            <a:ext cx="2145865" cy="192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14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8" y="1500174"/>
          <a:ext cx="7858149" cy="3286148"/>
        </p:xfrm>
        <a:graphic>
          <a:graphicData uri="http://schemas.openxmlformats.org/drawingml/2006/table">
            <a:tbl>
              <a:tblPr/>
              <a:tblGrid>
                <a:gridCol w="654401"/>
                <a:gridCol w="2314157"/>
                <a:gridCol w="2090207"/>
                <a:gridCol w="2799384"/>
              </a:tblGrid>
              <a:tr h="104747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 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1095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Видеоролик на экранах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от 115</a:t>
                      </a:r>
                      <a:r>
                        <a:rPr lang="ru-RU" sz="14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000 руб. за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пакет 15 экранов/ролик 10 секунд/месяц</a:t>
                      </a: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Размещаются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около касс с одной или с обеих сторон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  <a:tr h="11430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Сити-формат</a:t>
                      </a:r>
                      <a:r>
                        <a:rPr lang="ru-RU" sz="1400" b="1" baseline="0" dirty="0" smtClean="0">
                          <a:latin typeface="+mn-lt"/>
                        </a:rPr>
                        <a:t> (1,2х1,8 м)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от 15 000руб./ месяц/шт.</a:t>
                      </a:r>
                    </a:p>
                    <a:p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Сити-форматы</a:t>
                      </a:r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расположены около входов в </a:t>
                      </a:r>
                      <a:r>
                        <a:rPr lang="ru-RU" sz="1400" b="0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минимаркеты</a:t>
                      </a:r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 и на въезде на АЗС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 algn="ctr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Реклама на АЗС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642910" y="5786454"/>
            <a:ext cx="814393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400" b="1" dirty="0">
                <a:latin typeface="+mj-lt"/>
                <a:cs typeface="Tahoma" pitchFamily="34" charset="0"/>
              </a:rPr>
              <a:t/>
            </a:r>
            <a:br>
              <a:rPr lang="ru-RU" sz="1400" b="1" dirty="0">
                <a:latin typeface="+mj-lt"/>
                <a:cs typeface="Tahoma" pitchFamily="34" charset="0"/>
              </a:rPr>
            </a:br>
            <a:endParaRPr lang="en-US" sz="1200" dirty="0">
              <a:latin typeface="+mj-lt"/>
              <a:cs typeface="Tahoma" pitchFamily="34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0" y="2571750"/>
            <a:ext cx="9144000" cy="1088917"/>
          </a:xfrm>
          <a:prstGeom prst="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 anchor="ctr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Благодарим за внимание!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new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-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tone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.</a:t>
            </a:r>
            <a:r>
              <a:rPr lang="en-US" sz="1000" dirty="0" err="1" smtClean="0">
                <a:solidFill>
                  <a:schemeClr val="bg1"/>
                </a:solidFill>
                <a:latin typeface="+mn-lt"/>
                <a:cs typeface="Tahoma" pitchFamily="34" charset="0"/>
              </a:rPr>
              <a:t>ru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I 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Москва, ул. Пятницкая, д.13, стр.1 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I +7 (495) </a:t>
            </a:r>
            <a:r>
              <a:rPr lang="ru-RU" sz="1000" smtClean="0">
                <a:solidFill>
                  <a:schemeClr val="bg1"/>
                </a:solidFill>
                <a:latin typeface="+mn-lt"/>
                <a:cs typeface="Tahoma" pitchFamily="34" charset="0"/>
              </a:rPr>
              <a:t>13 444 05</a:t>
            </a:r>
            <a:endParaRPr lang="ru-RU" sz="1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  <a:p>
            <a:pPr>
              <a:defRPr/>
            </a:pPr>
            <a:endParaRPr lang="ru-RU" sz="800" dirty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pic>
        <p:nvPicPr>
          <p:cNvPr id="13" name="Рисунок 12" descr="рп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572396" y="2857496"/>
            <a:ext cx="1500166" cy="529027"/>
          </a:xfrm>
          <a:prstGeom prst="rect">
            <a:avLst/>
          </a:prstGeom>
          <a:effectLst/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121162" y="6113463"/>
            <a:ext cx="1522012" cy="3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65" tIns="40083" rIns="80165" bIns="40083">
            <a:spAutoFit/>
          </a:bodyPr>
          <a:lstStyle/>
          <a:p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Москва, 201</a:t>
            </a:r>
            <a:r>
              <a:rPr lang="en-US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5</a:t>
            </a:r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 </a:t>
            </a:r>
            <a:r>
              <a:rPr lang="ru-RU" sz="1600" b="1" dirty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696913" y="3357562"/>
            <a:ext cx="828675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	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Indoor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-  это реклама, которая размещается внутри сооружений , таких как аэропорты,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бизнес-центры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, 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фитнес-клубы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и т.д.</a:t>
            </a:r>
          </a:p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	В  сравнении почти с любым видом рекламы ,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Indoor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даёт возможность за минимальные деньги,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показать ее нужным людям, в нужном месте, в нужное время, т.е. попадание рекламного сообщения точно в цель, в Целевую Аудиторию (потенциальный потребитель).</a:t>
            </a:r>
          </a:p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	</a:t>
            </a:r>
          </a:p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	Преимущества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Indoor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:</a:t>
            </a:r>
          </a:p>
          <a:p>
            <a:pPr marL="180975" indent="-180975" eaLnBrk="0" hangingPunct="0">
              <a:spcBef>
                <a:spcPct val="20000"/>
              </a:spcBef>
              <a:defRPr/>
            </a:pPr>
            <a:endParaRPr lang="ru-RU" sz="1200" b="1" dirty="0" smtClean="0">
              <a:solidFill>
                <a:srgbClr val="177284"/>
              </a:solidFill>
              <a:latin typeface="+mn-lt"/>
              <a:cs typeface="Tahoma" pitchFamily="34" charset="0"/>
            </a:endParaRPr>
          </a:p>
          <a:p>
            <a:pPr marL="180975" indent="-1809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Максимальный охват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ЦА с четким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таргетингом</a:t>
            </a:r>
            <a:endParaRPr lang="ru-RU" sz="1200" b="1" dirty="0" smtClean="0">
              <a:solidFill>
                <a:srgbClr val="177284"/>
              </a:solidFill>
              <a:latin typeface="+mn-lt"/>
              <a:cs typeface="Tahoma" pitchFamily="34" charset="0"/>
            </a:endParaRPr>
          </a:p>
          <a:p>
            <a:pPr marL="180975" indent="-1809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Позитивное отношение потребителя к рекламному сообщению</a:t>
            </a:r>
          </a:p>
          <a:p>
            <a:pPr marL="180975" indent="-1809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Реклама воспринимается как часть интерьера</a:t>
            </a:r>
          </a:p>
          <a:p>
            <a:pPr marL="180975" indent="-180975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Побуждение к импульсной покупке</a:t>
            </a:r>
          </a:p>
          <a:p>
            <a:pPr marL="180975" indent="-180975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1400" dirty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Направления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2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6912" y="1428736"/>
            <a:ext cx="2446311" cy="181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0430" y="1450169"/>
            <a:ext cx="2382382" cy="1789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286512" y="1450169"/>
            <a:ext cx="2321209" cy="1789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696913" y="3546463"/>
            <a:ext cx="8286750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Реклама в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бизнес-центрах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позволяет обратиться к достаточно активной аудитории, с постоянным доходом не ниже среднего и высокого.  БЦ разделяются на классы, это разделение происходит на основании тех компаний, которые там располагаются в здании, а так же стоимости самого БЦ.</a:t>
            </a:r>
          </a:p>
          <a:p>
            <a:pPr algn="just"/>
            <a:endParaRPr lang="ru-RU" sz="1200" b="1" dirty="0" smtClean="0">
              <a:solidFill>
                <a:srgbClr val="177284"/>
              </a:solidFill>
              <a:latin typeface="+mn-lt"/>
              <a:cs typeface="Tahoma" pitchFamily="34" charset="0"/>
            </a:endParaRPr>
          </a:p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Для того, чтобы охватить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премиум-аудиторию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предлагаем рассмотреть возможности размещения в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Бизнес-центрах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класса А и А+. Это, как правило, БЦ высокой этажности и проходимости, а также здания комплекса Москва-Сити (Империя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Тауэр,Башня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2000, Башня Федерация). Средняя проходимость этих БЦ – 80-150 тыс. человек (потенциальных клиентов)/месяц.</a:t>
            </a:r>
          </a:p>
          <a:p>
            <a:pPr algn="just"/>
            <a:endParaRPr lang="ru-RU" sz="1200" b="1" dirty="0" smtClean="0">
              <a:solidFill>
                <a:srgbClr val="177284"/>
              </a:solidFill>
              <a:latin typeface="+mn-lt"/>
              <a:cs typeface="Tahoma" pitchFamily="34" charset="0"/>
            </a:endParaRPr>
          </a:p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В БЦ есть как стандартные носители: световые панели в лифтовых  холлах, рамки в лифтах. Так и не стандартные: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брендирование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лифтов,  размещение на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LCD –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мониторах и пр.</a:t>
            </a: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Реклама в 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Бизнес-центрах</a:t>
            </a:r>
            <a:endParaRPr lang="ru-RU" sz="32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3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4" y="1571612"/>
            <a:ext cx="255923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1571612"/>
            <a:ext cx="278608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8" y="1571612"/>
            <a:ext cx="2143109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</a:t>
            </a:r>
            <a:r>
              <a:rPr lang="ru-RU" sz="3200" dirty="0" err="1" smtClean="0">
                <a:solidFill>
                  <a:schemeClr val="bg1"/>
                </a:solidFill>
                <a:latin typeface="+mn-lt"/>
                <a:cs typeface="Tahoma" pitchFamily="34" charset="0"/>
              </a:rPr>
              <a:t>Бизнес-центрах</a:t>
            </a:r>
            <a:endParaRPr lang="ru-RU" sz="3200" dirty="0" smtClean="0">
              <a:solidFill>
                <a:schemeClr val="bg1"/>
              </a:solidFill>
              <a:latin typeface="+mn-lt"/>
              <a:cs typeface="Tahoma" pitchFamily="34" charset="0"/>
            </a:endParaRPr>
          </a:p>
        </p:txBody>
      </p:sp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4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8" y="1571612"/>
          <a:ext cx="7858149" cy="3617628"/>
        </p:xfrm>
        <a:graphic>
          <a:graphicData uri="http://schemas.openxmlformats.org/drawingml/2006/table">
            <a:tbl>
              <a:tblPr/>
              <a:tblGrid>
                <a:gridCol w="357190"/>
                <a:gridCol w="2611368"/>
                <a:gridCol w="2090207"/>
                <a:gridCol w="2799384"/>
              </a:tblGrid>
              <a:tr h="92869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 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128588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Видеоролик</a:t>
                      </a:r>
                      <a:r>
                        <a:rPr lang="ru-RU" sz="1400" b="1" baseline="0" dirty="0" smtClean="0">
                          <a:latin typeface="+mn-lt"/>
                        </a:rPr>
                        <a:t> 10 сек. на плазмах в БЦ класса А и А+ в г. Москве  (17 </a:t>
                      </a:r>
                      <a:r>
                        <a:rPr lang="ru-RU" sz="1400" b="1" baseline="0" dirty="0" err="1" smtClean="0">
                          <a:latin typeface="+mn-lt"/>
                        </a:rPr>
                        <a:t>Бизнес-центров</a:t>
                      </a:r>
                      <a:r>
                        <a:rPr lang="ru-RU" sz="1400" b="1" baseline="0" dirty="0" smtClean="0">
                          <a:latin typeface="+mn-lt"/>
                        </a:rPr>
                        <a:t>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+mn-lt"/>
                        </a:rPr>
                        <a:t>560 000</a:t>
                      </a:r>
                      <a:r>
                        <a:rPr lang="ru-RU" sz="1400" baseline="0" dirty="0" smtClean="0">
                          <a:latin typeface="+mn-lt"/>
                        </a:rPr>
                        <a:t> руб./месяц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Плазменные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панели имеют размер 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1150x1870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мм и расположены, как правило, в лифтовых холлах БЦ, где посетители и работники компаний ожидают прибытие лифта. 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  <a:tr h="1403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Световые панели в БЦ класса</a:t>
                      </a:r>
                      <a:r>
                        <a:rPr lang="ru-RU" sz="1400" b="1" baseline="0" dirty="0" smtClean="0">
                          <a:latin typeface="+mn-lt"/>
                        </a:rPr>
                        <a:t> А и А+ (27 бизнес- центров)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+mn-lt"/>
                        </a:rPr>
                        <a:t>1 600 000 руб./месяц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Световые панели имеют размер 1215х1815 мм и расположены, в лифтовых холлах БЦ, около стойки </a:t>
                      </a:r>
                      <a:r>
                        <a:rPr lang="ru-RU" sz="14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ресепшн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и около проходных. 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696913" y="3546463"/>
            <a:ext cx="8286750" cy="3453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</a:t>
            </a:r>
          </a:p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Реклама в аэропортах дает возможность охватить интересующую аудиторию, в момент ожидания вылета</a:t>
            </a:r>
          </a:p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(человек проводит в аэропорту в среднем 2-3 часа).</a:t>
            </a:r>
          </a:p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endParaRPr lang="ru-RU" sz="1200" b="1" dirty="0" smtClean="0">
              <a:solidFill>
                <a:srgbClr val="177284"/>
              </a:solidFill>
              <a:latin typeface="+mn-lt"/>
            </a:endParaRPr>
          </a:p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Возможности размещения в  аэропортах Москвы:</a:t>
            </a:r>
          </a:p>
          <a:p>
            <a:pPr marL="180975" lvl="2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1. Выкладка полиграфии на стойках в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</a:rPr>
              <a:t>VIP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залах  (Зал Официальных Лиц и Делегаций (ЗОЛД), Салоны бизнес класса А/К "S7" PREMIUM,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</a:rPr>
              <a:t>Lufthansa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</a:rPr>
              <a:t>British Airways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и др.,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Бизнес-терминалы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аэропортов и пр.)</a:t>
            </a:r>
          </a:p>
          <a:p>
            <a:pPr marL="180975" indent="-180975">
              <a:lnSpc>
                <a:spcPct val="8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2 .Световые и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несветовые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панно и панели в зонах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Ожидания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Tx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Регистрации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Tx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Вылета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Tx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Прилета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Tx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Получения багажа</a:t>
            </a: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</a:pPr>
            <a:endParaRPr lang="ru-RU" sz="1100" dirty="0" smtClean="0">
              <a:solidFill>
                <a:srgbClr val="177284"/>
              </a:solidFill>
            </a:endParaRP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</a:pPr>
            <a:endParaRPr lang="ru-RU" sz="1100" dirty="0" smtClean="0">
              <a:solidFill>
                <a:srgbClr val="177284"/>
              </a:solidFill>
            </a:endParaRPr>
          </a:p>
          <a:p>
            <a:pPr marL="1143000" lvl="2" indent="-228600">
              <a:spcBef>
                <a:spcPct val="20000"/>
              </a:spcBef>
              <a:buClr>
                <a:srgbClr val="177284"/>
              </a:buClr>
              <a:buFontTx/>
              <a:buChar char="•"/>
            </a:pPr>
            <a:endParaRPr lang="ru-RU" sz="1100" dirty="0" smtClean="0">
              <a:solidFill>
                <a:srgbClr val="177284"/>
              </a:solidFill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Реклама в аэропортах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5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49" y="1370398"/>
            <a:ext cx="2374889" cy="19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1357298"/>
            <a:ext cx="2714644" cy="193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1370398"/>
            <a:ext cx="2143140" cy="19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аэропортах</a:t>
            </a:r>
          </a:p>
        </p:txBody>
      </p:sp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6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7" y="1357298"/>
          <a:ext cx="7858149" cy="3143272"/>
        </p:xfrm>
        <a:graphic>
          <a:graphicData uri="http://schemas.openxmlformats.org/drawingml/2006/table">
            <a:tbl>
              <a:tblPr/>
              <a:tblGrid>
                <a:gridCol w="285753"/>
                <a:gridCol w="2714644"/>
                <a:gridCol w="2058368"/>
                <a:gridCol w="2799384"/>
              </a:tblGrid>
              <a:tr h="104747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30244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Размещение</a:t>
                      </a:r>
                      <a:r>
                        <a:rPr lang="ru-RU" sz="1400" b="1" baseline="0" dirty="0" smtClean="0">
                          <a:latin typeface="+mn-lt"/>
                        </a:rPr>
                        <a:t> стойки  с полиграфией  в </a:t>
                      </a:r>
                      <a:r>
                        <a:rPr lang="en-US" sz="1400" b="1" baseline="0" dirty="0" smtClean="0">
                          <a:latin typeface="+mn-lt"/>
                        </a:rPr>
                        <a:t>VIP –</a:t>
                      </a:r>
                      <a:r>
                        <a:rPr lang="ru-RU" sz="1400" b="1" baseline="0" dirty="0" smtClean="0">
                          <a:latin typeface="+mn-lt"/>
                        </a:rPr>
                        <a:t>залах (17 шт.)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+mn-lt"/>
                        </a:rPr>
                        <a:t>   От 800 000 руб. /месяц *</a:t>
                      </a:r>
                      <a:r>
                        <a:rPr lang="ru-RU" sz="1100" dirty="0" smtClean="0">
                          <a:latin typeface="+mn-lt"/>
                        </a:rPr>
                        <a:t>стоимость</a:t>
                      </a:r>
                      <a:r>
                        <a:rPr lang="ru-RU" sz="1100" baseline="0" dirty="0" smtClean="0">
                          <a:latin typeface="+mn-lt"/>
                        </a:rPr>
                        <a:t> печати тиража и изготовления стоек не включены в указанную  стоимость</a:t>
                      </a:r>
                      <a:endParaRPr lang="ru-RU" sz="11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Предложение включает в себя по 1 стойке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в  Салонах </a:t>
                      </a:r>
                      <a:r>
                        <a:rPr lang="ru-RU" sz="14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бизнес-класса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Домодедово (8 шт.), Шереметьево 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F, D, E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(6 шт.), Внуково терминал А (3 шт.)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  <a:tr h="102899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Размещение на световых коробах</a:t>
                      </a:r>
                      <a:r>
                        <a:rPr lang="ru-RU" sz="1400" b="1" baseline="0" dirty="0" smtClean="0">
                          <a:latin typeface="+mn-lt"/>
                        </a:rPr>
                        <a:t> в зонах ожидания (</a:t>
                      </a:r>
                      <a:r>
                        <a:rPr lang="en-US" sz="1400" b="1" baseline="0" dirty="0" smtClean="0">
                          <a:latin typeface="+mn-lt"/>
                        </a:rPr>
                        <a:t>VIP </a:t>
                      </a:r>
                      <a:r>
                        <a:rPr lang="ru-RU" sz="1400" b="1" baseline="0" dirty="0" smtClean="0">
                          <a:latin typeface="+mn-lt"/>
                        </a:rPr>
                        <a:t>и Залах Официальных делегация)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+mn-lt"/>
                        </a:rPr>
                        <a:t>От 250 000 руб./месяц/ шт.</a:t>
                      </a:r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Размеры конструкций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от 1,2х1,8 и более.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696913" y="3546463"/>
            <a:ext cx="8286750" cy="252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</a:rPr>
              <a:t> </a:t>
            </a:r>
            <a:endParaRPr lang="ru-RU" sz="1200" b="1" dirty="0" smtClean="0">
              <a:solidFill>
                <a:srgbClr val="177284"/>
              </a:solidFill>
              <a:latin typeface="+mn-lt"/>
            </a:endParaRPr>
          </a:p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Спорт и здоровый образ жизни в последнее время стали модным трендом, большая часть людей с хорошим заработком  предпочитает проводить время в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спортазалах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.</a:t>
            </a:r>
          </a:p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Реклама в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фитнес-центрах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 позволяет обратиться к активной аудитории, с постоянным доходом не ниже среднего и высокого.  ФЦ, также как и БЦ, разделяются на классы.</a:t>
            </a:r>
          </a:p>
          <a:p>
            <a:pPr algn="just"/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Для того, чтобы охватить аудиторию потенциальных клиентов, предлагаем рассмотреть возможности размещения в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Фитнес-центрах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класса Люкс и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Премиум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(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</a:rPr>
              <a:t>World Gym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</a:t>
            </a:r>
            <a:r>
              <a:rPr lang="en-US" sz="1200" b="1" dirty="0" smtClean="0">
                <a:solidFill>
                  <a:srgbClr val="177284"/>
                </a:solidFill>
                <a:latin typeface="+mn-lt"/>
              </a:rPr>
              <a:t>PRIDE Club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</a:t>
            </a:r>
            <a:r>
              <a:rPr lang="en-US" sz="1200" b="1" dirty="0" err="1" smtClean="0">
                <a:solidFill>
                  <a:srgbClr val="177284"/>
                </a:solidFill>
                <a:latin typeface="+mn-lt"/>
              </a:rPr>
              <a:t>GoldGym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, АКАДЕМИЯ БОКСА и др.). Средняя проходимость этих ФЦ – 15-20 тыс. человек /месяц.</a:t>
            </a:r>
          </a:p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</a:pPr>
            <a:endParaRPr lang="ru-RU" sz="1200" b="1" dirty="0" smtClean="0">
              <a:solidFill>
                <a:srgbClr val="177284"/>
              </a:solidFill>
              <a:latin typeface="+mn-lt"/>
            </a:endParaRPr>
          </a:p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Возможности размещения в  фитнесах Москвы: </a:t>
            </a:r>
          </a:p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  <a:buFontTx/>
              <a:buChar char="-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Световые и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несветовые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панели в холлах, раздевалках, на дверях</a:t>
            </a:r>
          </a:p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  <a:buFontTx/>
              <a:buChar char="-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Размещение видеороликов и цифровых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постеров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на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кулерах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</a:t>
            </a: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Реклама в фитнесах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7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3" y="1474761"/>
            <a:ext cx="287656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1474761"/>
            <a:ext cx="2071701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0115" y="1474761"/>
            <a:ext cx="2382382" cy="2071702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Рисунок 56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фитнесах</a:t>
            </a:r>
          </a:p>
        </p:txBody>
      </p:sp>
      <p:sp>
        <p:nvSpPr>
          <p:cNvPr id="29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80987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8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30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Таблица 31"/>
          <p:cNvGraphicFramePr>
            <a:graphicFrameLocks noGrp="1"/>
          </p:cNvGraphicFramePr>
          <p:nvPr/>
        </p:nvGraphicFramePr>
        <p:xfrm>
          <a:off x="714348" y="1500174"/>
          <a:ext cx="7858149" cy="3209940"/>
        </p:xfrm>
        <a:graphic>
          <a:graphicData uri="http://schemas.openxmlformats.org/drawingml/2006/table">
            <a:tbl>
              <a:tblPr/>
              <a:tblGrid>
                <a:gridCol w="654401"/>
                <a:gridCol w="2314157"/>
                <a:gridCol w="2090207"/>
                <a:gridCol w="2799384"/>
              </a:tblGrid>
              <a:tr h="1047476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Формат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Стоимость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Описание </a:t>
                      </a:r>
                      <a:endParaRPr lang="ru-RU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7284"/>
                    </a:solidFill>
                  </a:tcPr>
                </a:tc>
              </a:tr>
              <a:tr h="10956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Световые панели (60 ФЦ по</a:t>
                      </a:r>
                      <a:r>
                        <a:rPr lang="ru-RU" sz="1400" b="1" baseline="0" dirty="0" smtClean="0">
                          <a:latin typeface="+mn-lt"/>
                        </a:rPr>
                        <a:t> </a:t>
                      </a:r>
                      <a:r>
                        <a:rPr lang="ru-RU" sz="1400" b="1" dirty="0" smtClean="0">
                          <a:latin typeface="+mn-lt"/>
                        </a:rPr>
                        <a:t>Москве)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От 1 250 000 руб./ месяц</a:t>
                      </a:r>
                    </a:p>
                    <a:p>
                      <a:pPr algn="ctr"/>
                      <a:endParaRPr lang="ru-RU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tx1"/>
                          </a:solidFill>
                          <a:latin typeface="+mn-lt"/>
                        </a:rPr>
                        <a:t>Световые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панели 1,2 х0,8 м 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в холлах, раздевалках, на дверях </a:t>
                      </a:r>
                      <a:r>
                        <a:rPr lang="ru-RU" sz="14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фитнес-центров</a:t>
                      </a:r>
                      <a:endParaRPr lang="ru-RU" sz="14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  <a:tr h="30244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+mn-lt"/>
                        </a:rPr>
                        <a:t>Размещение</a:t>
                      </a:r>
                      <a:r>
                        <a:rPr lang="ru-RU" sz="1400" b="1" baseline="0" dirty="0" smtClean="0">
                          <a:latin typeface="+mn-lt"/>
                        </a:rPr>
                        <a:t> ролика 15 сек. на </a:t>
                      </a:r>
                      <a:r>
                        <a:rPr lang="ru-RU" sz="1400" b="1" baseline="0" dirty="0" err="1" smtClean="0">
                          <a:latin typeface="+mn-lt"/>
                        </a:rPr>
                        <a:t>видеопанелях</a:t>
                      </a:r>
                      <a:r>
                        <a:rPr lang="ru-RU" sz="1400" b="1" baseline="0" dirty="0" smtClean="0">
                          <a:latin typeface="+mn-lt"/>
                        </a:rPr>
                        <a:t>  </a:t>
                      </a:r>
                      <a:r>
                        <a:rPr lang="en-US" sz="1400" b="1" baseline="0" dirty="0" err="1" smtClean="0">
                          <a:latin typeface="+mn-lt"/>
                        </a:rPr>
                        <a:t>WaterBar</a:t>
                      </a:r>
                      <a:r>
                        <a:rPr lang="en-US" sz="1400" b="1" baseline="0" dirty="0" smtClean="0">
                          <a:latin typeface="+mn-lt"/>
                        </a:rPr>
                        <a:t> (</a:t>
                      </a:r>
                      <a:r>
                        <a:rPr lang="ru-RU" sz="1400" b="1" baseline="0" dirty="0" smtClean="0">
                          <a:latin typeface="+mn-lt"/>
                        </a:rPr>
                        <a:t>экраны на </a:t>
                      </a:r>
                      <a:r>
                        <a:rPr lang="ru-RU" sz="1400" b="1" baseline="0" dirty="0" err="1" smtClean="0">
                          <a:latin typeface="+mn-lt"/>
                        </a:rPr>
                        <a:t>кулерах</a:t>
                      </a:r>
                      <a:r>
                        <a:rPr lang="ru-RU" sz="1400" b="1" baseline="0" dirty="0" smtClean="0">
                          <a:latin typeface="+mn-lt"/>
                        </a:rPr>
                        <a:t>) в 62 клубах</a:t>
                      </a:r>
                      <a:endParaRPr lang="ru-RU" sz="1400" b="1" dirty="0">
                        <a:latin typeface="+mn-lt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+mn-lt"/>
                        </a:rPr>
                        <a:t>От 1 200 000 руб./месяц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*Стоимость указана без учета изготовления</a:t>
                      </a:r>
                      <a:r>
                        <a:rPr lang="ru-RU" sz="11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ролика</a:t>
                      </a:r>
                      <a:endParaRPr lang="ru-RU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ru-RU" sz="1400" dirty="0">
                        <a:latin typeface="+mn-lt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Экраны 20 дюймов,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установлены на уровне глаз (избежать контакта практически невозможно). </a:t>
                      </a:r>
                      <a:r>
                        <a:rPr lang="ru-RU" sz="1400" b="0" i="0" u="none" strike="noStrike" baseline="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Кулеры</a:t>
                      </a:r>
                      <a:r>
                        <a:rPr lang="ru-RU" sz="14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стоят  самых проходимых местах и всегда востребованы. 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1057275" y="4603750"/>
            <a:ext cx="3514725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165" tIns="40083" rIns="80165" bIns="40083">
            <a:spAutoFit/>
          </a:bodyPr>
          <a:lstStyle/>
          <a:p>
            <a:endParaRPr lang="ru-RU"/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65147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Реклама в местах отдыха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9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96913" y="3546463"/>
            <a:ext cx="8286750" cy="269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</a:pPr>
            <a:r>
              <a:rPr lang="ru-RU" sz="1200" b="1" dirty="0" smtClean="0">
                <a:solidFill>
                  <a:srgbClr val="177284"/>
                </a:solidFill>
              </a:rPr>
              <a:t>    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Места элитного отдыха концентрируют на своей территории аудиторию самого высокого качества, представляя собой достаточно однородную по основным социально-демографическим характеристикам группу, в которой присутствует наиболее желанная для рекламодателя ЦА. Аудитория располагает достаточными средствами для того, чтобы осуществлять инвестиции. Они ценят свое время и стараются использовать его максимально эффективно.</a:t>
            </a:r>
          </a:p>
          <a:p>
            <a:pPr marL="180975" indent="-180975">
              <a:lnSpc>
                <a:spcPct val="95000"/>
              </a:lnSpc>
              <a:spcBef>
                <a:spcPct val="35000"/>
              </a:spcBef>
              <a:buClr>
                <a:srgbClr val="177284"/>
              </a:buClr>
            </a:pPr>
            <a:endParaRPr lang="ru-RU" sz="1200" b="1" dirty="0" smtClean="0">
              <a:solidFill>
                <a:srgbClr val="177284"/>
              </a:solidFill>
              <a:latin typeface="+mn-lt"/>
            </a:endParaRPr>
          </a:p>
          <a:p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Направления размещения в местах отдыха: </a:t>
            </a:r>
          </a:p>
          <a:p>
            <a:endParaRPr lang="ru-RU" sz="1200" b="1" dirty="0" smtClean="0">
              <a:solidFill>
                <a:srgbClr val="177284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Рестораны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премиум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класса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Яхт-клубы 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Гольф-клубы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Вертолетные клубы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Загородные резиденции с инфраструктурой и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коттеджные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поселки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Горнолыжные курорты Москвы, Санкт-Петербурга, Сочи и Европы</a:t>
            </a:r>
          </a:p>
          <a:p>
            <a:pPr>
              <a:buFont typeface="Arial" pitchFamily="34" charset="0"/>
              <a:buChar char="•"/>
            </a:pP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</a:t>
            </a:r>
            <a:r>
              <a:rPr lang="ru-RU" sz="1200" b="1" dirty="0" err="1" smtClean="0">
                <a:solidFill>
                  <a:srgbClr val="177284"/>
                </a:solidFill>
                <a:latin typeface="+mn-lt"/>
              </a:rPr>
              <a:t>Конно-спортивные</a:t>
            </a:r>
            <a:r>
              <a:rPr lang="ru-RU" sz="1200" b="1" dirty="0" smtClean="0">
                <a:solidFill>
                  <a:srgbClr val="177284"/>
                </a:solidFill>
                <a:latin typeface="+mn-lt"/>
              </a:rPr>
              <a:t> клубы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6913" y="1500174"/>
            <a:ext cx="237488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1500174"/>
            <a:ext cx="2757375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51" y="1500174"/>
            <a:ext cx="221454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28886</TotalTime>
  <Words>1224</Words>
  <Application>Microsoft Office PowerPoint</Application>
  <PresentationFormat>Экран (4:3)</PresentationFormat>
  <Paragraphs>159</Paragraphs>
  <Slides>15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>UN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</dc:creator>
  <cp:lastModifiedBy>aleontyeva</cp:lastModifiedBy>
  <cp:revision>1443</cp:revision>
  <cp:lastPrinted>2010-02-11T15:04:08Z</cp:lastPrinted>
  <dcterms:created xsi:type="dcterms:W3CDTF">2010-02-11T14:51:35Z</dcterms:created>
  <dcterms:modified xsi:type="dcterms:W3CDTF">2016-07-20T11:28:12Z</dcterms:modified>
</cp:coreProperties>
</file>